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/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223" autoAdjust="0"/>
  </p:normalViewPr>
  <p:slideViewPr>
    <p:cSldViewPr snapToGrid="0">
      <p:cViewPr varScale="1">
        <p:scale>
          <a:sx n="88" d="100"/>
          <a:sy n="88" d="100"/>
        </p:scale>
        <p:origin x="681" y="57"/>
      </p:cViewPr>
      <p:guideLst>
        <p:guide pos="384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title>
      <c:tx>
        <c:rich>
          <a:bodyPr rot="0"/>
          <a:lstStyle/>
          <a:p>
            <a:pPr>
              <a:defRPr lang="en-US" sz="1080" b="1" strike="noStrike" spc="-1">
                <a:solidFill>
                  <a:srgbClr val="44546A"/>
                </a:solidFill>
                <a:latin typeface="Calibri"/>
              </a:defRPr>
            </a:pPr>
            <a:r>
              <a:rPr lang="en-US" sz="1080" b="1" strike="noStrike" spc="-1">
                <a:solidFill>
                  <a:srgbClr val="44546A"/>
                </a:solidFill>
                <a:latin typeface="Calibri"/>
              </a:rPr>
              <a:t>Puissance de l'AP 2.4GHz en fonction de la distance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Puissance de l'AP 2,4GHz en dB</c:v>
                </c:pt>
              </c:strCache>
            </c:strRef>
          </c:tx>
          <c:spPr>
            <a:ln w="31680" cap="rnd">
              <a:solidFill>
                <a:srgbClr val="4472C4"/>
              </a:solidFill>
              <a:round/>
            </a:ln>
          </c:spPr>
          <c:marker>
            <c:symbol val="square"/>
            <c:size val="5"/>
            <c:spPr>
              <a:solidFill>
                <a:srgbClr val="4472C4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Distance en mètre</c:v>
                </c:pt>
                <c:pt idx="1">
                  <c:v>0</c:v>
                </c:pt>
                <c:pt idx="2">
                  <c:v>3</c:v>
                </c:pt>
                <c:pt idx="3">
                  <c:v>9.25</c:v>
                </c:pt>
                <c:pt idx="4">
                  <c:v>19.25</c:v>
                </c:pt>
                <c:pt idx="5">
                  <c:v>28.6</c:v>
                </c:pt>
                <c:pt idx="6">
                  <c:v>40.5</c:v>
                </c:pt>
                <c:pt idx="7">
                  <c:v>45</c:v>
                </c:pt>
                <c:pt idx="8">
                  <c:v>80</c:v>
                </c:pt>
                <c:pt idx="9">
                  <c:v>92.5</c:v>
                </c:pt>
                <c:pt idx="10">
                  <c:v>126.5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-34</c:v>
                </c:pt>
                <c:pt idx="1">
                  <c:v>-49</c:v>
                </c:pt>
                <c:pt idx="2">
                  <c:v>-55</c:v>
                </c:pt>
                <c:pt idx="3">
                  <c:v>-56</c:v>
                </c:pt>
                <c:pt idx="4">
                  <c:v>-61</c:v>
                </c:pt>
                <c:pt idx="5">
                  <c:v>-62</c:v>
                </c:pt>
                <c:pt idx="6">
                  <c:v>-70</c:v>
                </c:pt>
                <c:pt idx="7">
                  <c:v>-61</c:v>
                </c:pt>
                <c:pt idx="8">
                  <c:v>-66</c:v>
                </c:pt>
                <c:pt idx="9">
                  <c:v>-69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80-4A46-B9D5-0649CE53A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93640749"/>
        <c:axId val="53364359"/>
      </c:lineChart>
      <c:catAx>
        <c:axId val="93640749"/>
        <c:scaling>
          <c:orientation val="minMax"/>
        </c:scaling>
        <c:delete val="0"/>
        <c:axPos val="b"/>
        <c:majorGridlines>
          <c:spPr>
            <a:ln w="9360">
              <a:solidFill>
                <a:srgbClr val="E0E5EB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360">
            <a:solidFill>
              <a:srgbClr val="E0E5EB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44546A"/>
                </a:solidFill>
                <a:latin typeface="Calibri"/>
              </a:defRPr>
            </a:pPr>
            <a:endParaRPr lang="fr-FR"/>
          </a:p>
        </c:txPr>
        <c:crossAx val="53364359"/>
        <c:crosses val="autoZero"/>
        <c:auto val="1"/>
        <c:lblAlgn val="ctr"/>
        <c:lblOffset val="100"/>
        <c:noMultiLvlLbl val="0"/>
      </c:catAx>
      <c:valAx>
        <c:axId val="53364359"/>
        <c:scaling>
          <c:orientation val="minMax"/>
        </c:scaling>
        <c:delete val="0"/>
        <c:axPos val="l"/>
        <c:majorGridlines>
          <c:spPr>
            <a:ln w="9360">
              <a:solidFill>
                <a:srgbClr val="E0E5E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44546A"/>
                </a:solidFill>
                <a:latin typeface="Calibri"/>
              </a:defRPr>
            </a:pPr>
            <a:endParaRPr lang="fr-FR"/>
          </a:p>
        </c:txPr>
        <c:crossAx val="93640749"/>
        <c:crosses val="autoZero"/>
        <c:crossBetween val="between"/>
      </c:valAx>
      <c:spPr>
        <a:noFill/>
        <a:ln w="9360">
          <a:solidFill>
            <a:srgbClr val="FFFFFF"/>
          </a:solidFill>
          <a:round/>
        </a:ln>
      </c:spPr>
    </c:plotArea>
    <c:legend>
      <c:legendPos val="b"/>
      <c:overlay val="0"/>
      <c:spPr>
        <a:noFill/>
        <a:ln w="9360">
          <a:solidFill>
            <a:srgbClr val="FFFFFF"/>
          </a:solidFill>
          <a:round/>
        </a:ln>
      </c:spPr>
      <c:txPr>
        <a:bodyPr/>
        <a:lstStyle/>
        <a:p>
          <a:pPr>
            <a:defRPr sz="900" b="0" strike="noStrike" spc="-1">
              <a:solidFill>
                <a:srgbClr val="44546A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E0E5EB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title>
      <c:tx>
        <c:rich>
          <a:bodyPr rot="0"/>
          <a:lstStyle/>
          <a:p>
            <a:pPr>
              <a:defRPr lang="en-US" sz="1080" b="1" strike="noStrike" spc="-1">
                <a:solidFill>
                  <a:srgbClr val="44546A"/>
                </a:solidFill>
                <a:latin typeface="Calibri"/>
              </a:defRPr>
            </a:pPr>
            <a:r>
              <a:rPr lang="en-US" sz="1080" b="1" strike="noStrike" spc="-1">
                <a:solidFill>
                  <a:srgbClr val="44546A"/>
                </a:solidFill>
                <a:latin typeface="Calibri"/>
              </a:rPr>
              <a:t>Puissance de l'AP 5GHz en fonction de la distance par rapport à l'AP 2.4GHz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Puissance de l'AP 2,4GHz en dB</c:v>
                </c:pt>
              </c:strCache>
            </c:strRef>
          </c:tx>
          <c:spPr>
            <a:ln w="31680" cap="rnd">
              <a:solidFill>
                <a:srgbClr val="4472C4"/>
              </a:solidFill>
              <a:round/>
            </a:ln>
          </c:spPr>
          <c:marker>
            <c:symbol val="square"/>
            <c:size val="5"/>
            <c:spPr>
              <a:solidFill>
                <a:srgbClr val="4472C4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Distance en mètre</c:v>
                </c:pt>
                <c:pt idx="1">
                  <c:v>0</c:v>
                </c:pt>
                <c:pt idx="2">
                  <c:v>3</c:v>
                </c:pt>
                <c:pt idx="3">
                  <c:v>9.25</c:v>
                </c:pt>
                <c:pt idx="4">
                  <c:v>19.25</c:v>
                </c:pt>
                <c:pt idx="5">
                  <c:v>28.6</c:v>
                </c:pt>
                <c:pt idx="6">
                  <c:v>40.5</c:v>
                </c:pt>
                <c:pt idx="7">
                  <c:v>45</c:v>
                </c:pt>
                <c:pt idx="8">
                  <c:v>80</c:v>
                </c:pt>
                <c:pt idx="9">
                  <c:v>92.5</c:v>
                </c:pt>
                <c:pt idx="10">
                  <c:v>126.5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-34</c:v>
                </c:pt>
                <c:pt idx="1">
                  <c:v>-49</c:v>
                </c:pt>
                <c:pt idx="2">
                  <c:v>-55</c:v>
                </c:pt>
                <c:pt idx="3">
                  <c:v>-56</c:v>
                </c:pt>
                <c:pt idx="4">
                  <c:v>-61</c:v>
                </c:pt>
                <c:pt idx="5">
                  <c:v>-62</c:v>
                </c:pt>
                <c:pt idx="6">
                  <c:v>-70</c:v>
                </c:pt>
                <c:pt idx="7">
                  <c:v>-61</c:v>
                </c:pt>
                <c:pt idx="8">
                  <c:v>-66</c:v>
                </c:pt>
                <c:pt idx="9">
                  <c:v>-69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34-4DB9-B1D5-2C9956B36720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Puissance de l'AP 5GHz en dB</c:v>
                </c:pt>
              </c:strCache>
            </c:strRef>
          </c:tx>
          <c:spPr>
            <a:ln w="31680" cap="rnd">
              <a:solidFill>
                <a:srgbClr val="ED7D31"/>
              </a:solidFill>
              <a:round/>
            </a:ln>
          </c:spPr>
          <c:marker>
            <c:symbol val="square"/>
            <c:size val="5"/>
            <c:spPr>
              <a:solidFill>
                <a:srgbClr val="ED7D3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Distance en mètre</c:v>
                </c:pt>
                <c:pt idx="1">
                  <c:v>0</c:v>
                </c:pt>
                <c:pt idx="2">
                  <c:v>3</c:v>
                </c:pt>
                <c:pt idx="3">
                  <c:v>9.25</c:v>
                </c:pt>
                <c:pt idx="4">
                  <c:v>19.25</c:v>
                </c:pt>
                <c:pt idx="5">
                  <c:v>28.6</c:v>
                </c:pt>
                <c:pt idx="6">
                  <c:v>40.5</c:v>
                </c:pt>
                <c:pt idx="7">
                  <c:v>45</c:v>
                </c:pt>
                <c:pt idx="8">
                  <c:v>80</c:v>
                </c:pt>
                <c:pt idx="9">
                  <c:v>92.5</c:v>
                </c:pt>
                <c:pt idx="10">
                  <c:v>126.5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-75</c:v>
                </c:pt>
                <c:pt idx="1">
                  <c:v>-81</c:v>
                </c:pt>
                <c:pt idx="2">
                  <c:v>-89</c:v>
                </c:pt>
                <c:pt idx="3">
                  <c:v>-89</c:v>
                </c:pt>
                <c:pt idx="4">
                  <c:v>-89</c:v>
                </c:pt>
                <c:pt idx="5">
                  <c:v>-89</c:v>
                </c:pt>
                <c:pt idx="6">
                  <c:v>-89</c:v>
                </c:pt>
                <c:pt idx="7">
                  <c:v>-90</c:v>
                </c:pt>
                <c:pt idx="8">
                  <c:v>-90</c:v>
                </c:pt>
                <c:pt idx="9">
                  <c:v>-90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34-4DB9-B1D5-2C9956B36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42337904"/>
        <c:axId val="58650971"/>
      </c:lineChart>
      <c:catAx>
        <c:axId val="42337904"/>
        <c:scaling>
          <c:orientation val="minMax"/>
        </c:scaling>
        <c:delete val="0"/>
        <c:axPos val="b"/>
        <c:majorGridlines>
          <c:spPr>
            <a:ln w="9360">
              <a:solidFill>
                <a:srgbClr val="E0E5EB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360">
            <a:solidFill>
              <a:srgbClr val="E0E5EB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44546A"/>
                </a:solidFill>
                <a:latin typeface="Calibri"/>
              </a:defRPr>
            </a:pPr>
            <a:endParaRPr lang="fr-FR"/>
          </a:p>
        </c:txPr>
        <c:crossAx val="58650971"/>
        <c:crosses val="autoZero"/>
        <c:auto val="1"/>
        <c:lblAlgn val="ctr"/>
        <c:lblOffset val="100"/>
        <c:noMultiLvlLbl val="0"/>
      </c:catAx>
      <c:valAx>
        <c:axId val="58650971"/>
        <c:scaling>
          <c:orientation val="minMax"/>
        </c:scaling>
        <c:delete val="0"/>
        <c:axPos val="l"/>
        <c:majorGridlines>
          <c:spPr>
            <a:ln w="9360">
              <a:solidFill>
                <a:srgbClr val="E0E5E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44546A"/>
                </a:solidFill>
                <a:latin typeface="Calibri"/>
              </a:defRPr>
            </a:pPr>
            <a:endParaRPr lang="fr-FR"/>
          </a:p>
        </c:txPr>
        <c:crossAx val="42337904"/>
        <c:crosses val="autoZero"/>
        <c:crossBetween val="between"/>
      </c:valAx>
      <c:spPr>
        <a:noFill/>
        <a:ln w="9360">
          <a:solidFill>
            <a:srgbClr val="FFFFFF"/>
          </a:solidFill>
          <a:round/>
        </a:ln>
      </c:spPr>
    </c:plotArea>
    <c:legend>
      <c:legendPos val="b"/>
      <c:overlay val="0"/>
      <c:spPr>
        <a:noFill/>
        <a:ln w="9360">
          <a:solidFill>
            <a:srgbClr val="FFFFFF"/>
          </a:solidFill>
          <a:round/>
        </a:ln>
      </c:spPr>
      <c:txPr>
        <a:bodyPr/>
        <a:lstStyle/>
        <a:p>
          <a:pPr>
            <a:defRPr sz="900" b="0" strike="noStrike" spc="-1">
              <a:solidFill>
                <a:srgbClr val="44546A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E0E5EB"/>
      </a:solidFill>
      <a:round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42" name="PlaceHolder 2"/>
          <p:cNvSpPr>
            <a:spLocks noGrp="1" noEditPoints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lvl="0" indent="0">
              <a:buNone/>
            </a:pPr>
            <a:r>
              <a:rPr lang="fr-FR" sz="2000" b="0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</a:p>
        </p:txBody>
      </p:sp>
      <p:sp>
        <p:nvSpPr>
          <p:cNvPr id="43" name="PlaceHolder 3"/>
          <p:cNvSpPr>
            <a:spLocks noGrp="1" noEditPoints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strike="noStrike">
                <a:solidFill>
                  <a:srgbClr val="000000"/>
                </a:solidFill>
                <a:latin typeface="Times New Roman"/>
              </a:rPr>
              <a:t>&lt;en-tête&gt;</a:t>
            </a:r>
          </a:p>
        </p:txBody>
      </p:sp>
      <p:sp>
        <p:nvSpPr>
          <p:cNvPr id="44" name="PlaceHolder 4"/>
          <p:cNvSpPr>
            <a:spLocks noGrp="1" noEditPoints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fr-FR" sz="1400" b="0" strike="noStrike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45" name="PlaceHolder 5"/>
          <p:cNvSpPr>
            <a:spLocks noGrp="1" noEditPoints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46" name="PlaceHolder 6"/>
          <p:cNvSpPr>
            <a:spLocks noGrp="1" noEditPoints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46B3931-533E-40AD-819F-886C14136D60}" type="slidenum">
              <a:rPr lang="fr-FR" sz="1400" b="0" strike="noStrike">
                <a:solidFill>
                  <a:srgbClr val="000000"/>
                </a:solidFill>
                <a:latin typeface="Times New Roman"/>
              </a:rPr>
              <a:t>‹N°›</a:t>
            </a:fld>
            <a:endParaRPr lang="fr-FR" sz="14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109" name="PlaceHolder 2"/>
          <p:cNvSpPr>
            <a:spLocks noGrp="1" noEditPoints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fr-FR" sz="18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 noEditPoints="1"/>
          </p:cNvSpPr>
          <p:nvPr>
            <p:ph type="sldNum" idx="1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D7314C-7E2F-4411-BAD8-FA9247F3BDCA}" type="slidenum">
              <a:rPr lang="en-US" sz="1200" b="0" strike="noStrike">
                <a:solidFill>
                  <a:srgbClr val="000000"/>
                </a:solidFill>
                <a:latin typeface="Times New Roman"/>
              </a:rPr>
              <a:t>1</a:t>
            </a:fld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136" name="PlaceHolder 2"/>
          <p:cNvSpPr>
            <a:spLocks noGrp="1" noEditPoints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fr-FR" sz="18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 noEditPoints="1"/>
          </p:cNvSpPr>
          <p:nvPr>
            <p:ph type="sldNum" idx="2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12D357-07BB-4D97-AF7D-F2E4D728FBB5}" type="slidenum">
              <a:rPr lang="en-US" sz="1200" b="0" strike="noStrike">
                <a:solidFill>
                  <a:srgbClr val="000000"/>
                </a:solidFill>
                <a:latin typeface="Times New Roman"/>
              </a:rPr>
              <a:t>10</a:t>
            </a:fld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139" name="PlaceHolder 2"/>
          <p:cNvSpPr>
            <a:spLocks noGrp="1" noEditPoints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fr-FR" sz="18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 noEditPoints="1"/>
          </p:cNvSpPr>
          <p:nvPr>
            <p:ph type="sldNum" idx="2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571936B-83D7-4A21-B8BA-A4C930E6192E}" type="slidenum">
              <a:rPr lang="en-US" sz="1200" b="0" strike="noStrike">
                <a:solidFill>
                  <a:srgbClr val="000000"/>
                </a:solidFill>
                <a:latin typeface="Times New Roman"/>
              </a:rPr>
              <a:t>11</a:t>
            </a:fld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112" name="PlaceHolder 2"/>
          <p:cNvSpPr>
            <a:spLocks noGrp="1" noEditPoints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fr-FR" sz="18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 noEditPoints="1"/>
          </p:cNvSpPr>
          <p:nvPr>
            <p:ph type="sldNum" idx="1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15B153C-4BBF-4577-BCFB-D841B1414F51}" type="slidenum">
              <a:rPr lang="en-US" sz="1200" b="0" strike="noStrike">
                <a:solidFill>
                  <a:srgbClr val="000000"/>
                </a:solidFill>
                <a:latin typeface="Times New Roman"/>
              </a:rPr>
              <a:t>2</a:t>
            </a:fld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115" name="PlaceHolder 2"/>
          <p:cNvSpPr>
            <a:spLocks noGrp="1" noEditPoints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fr-FR" sz="18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 noEditPoints="1"/>
          </p:cNvSpPr>
          <p:nvPr>
            <p:ph type="sldNum" idx="2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90A3BBC-E8E8-4BC1-BE47-FEB35E98EFE0}" type="slidenum">
              <a:rPr lang="en-US" sz="1200" b="0" strike="noStrike">
                <a:solidFill>
                  <a:srgbClr val="000000"/>
                </a:solidFill>
                <a:latin typeface="Times New Roman"/>
              </a:rPr>
              <a:t>3</a:t>
            </a:fld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118" name="PlaceHolder 2"/>
          <p:cNvSpPr>
            <a:spLocks noGrp="1" noEditPoints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fr-FR" sz="1800" b="0" strike="noStrik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 noEditPoints="1"/>
          </p:cNvSpPr>
          <p:nvPr>
            <p:ph type="sldNum" idx="2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29109C7-6DE8-4679-917C-864461759A43}" type="slidenum">
              <a:rPr lang="en-US" sz="1200" b="0" strike="noStrike">
                <a:solidFill>
                  <a:srgbClr val="000000"/>
                </a:solidFill>
                <a:latin typeface="Times New Roman"/>
              </a:rPr>
              <a:t>4</a:t>
            </a:fld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121" name="PlaceHolder 2"/>
          <p:cNvSpPr>
            <a:spLocks noGrp="1" noEditPoints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fr-FR" sz="18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 noEditPoints="1"/>
          </p:cNvSpPr>
          <p:nvPr>
            <p:ph type="sldNum" idx="2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8119B09-C0C7-4C02-93DE-82CA173860DA}" type="slidenum">
              <a:rPr lang="en-US" sz="1200" b="0" strike="noStrike">
                <a:solidFill>
                  <a:srgbClr val="000000"/>
                </a:solidFill>
                <a:latin typeface="Times New Roman"/>
              </a:rPr>
              <a:t>5</a:t>
            </a:fld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124" name="PlaceHolder 2"/>
          <p:cNvSpPr>
            <a:spLocks noGrp="1" noEditPoints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fr-FR" sz="18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 noEditPoints="1"/>
          </p:cNvSpPr>
          <p:nvPr>
            <p:ph type="sldNum" idx="2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0D631F1-0391-482E-9078-F896CB51595D}" type="slidenum">
              <a:rPr lang="en-US" sz="1200" b="0" strike="noStrike">
                <a:solidFill>
                  <a:srgbClr val="000000"/>
                </a:solidFill>
                <a:latin typeface="Times New Roman"/>
              </a:rPr>
              <a:t>6</a:t>
            </a:fld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127" name="PlaceHolder 2"/>
          <p:cNvSpPr>
            <a:spLocks noGrp="1" noEditPoints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fr-FR" sz="18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 noEditPoints="1"/>
          </p:cNvSpPr>
          <p:nvPr>
            <p:ph type="sldNum" idx="2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B0EC994-AF9C-4513-B652-B4546F763225}" type="slidenum">
              <a:rPr lang="en-US" sz="1200" b="0" strike="noStrike">
                <a:solidFill>
                  <a:srgbClr val="000000"/>
                </a:solidFill>
                <a:latin typeface="Times New Roman"/>
              </a:rPr>
              <a:t>7</a:t>
            </a:fld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130" name="PlaceHolder 2"/>
          <p:cNvSpPr>
            <a:spLocks noGrp="1" noEditPoints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fr-FR" sz="18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 noEditPoints="1"/>
          </p:cNvSpPr>
          <p:nvPr>
            <p:ph type="sldNum" idx="2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9E5C43D-182E-49CC-9FD9-B5420D546128}" type="slidenum">
              <a:rPr lang="en-US" sz="1200" b="0" strike="noStrike">
                <a:solidFill>
                  <a:srgbClr val="000000"/>
                </a:solidFill>
                <a:latin typeface="Times New Roman"/>
              </a:rPr>
              <a:t>8</a:t>
            </a:fld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/>
          </a:p>
        </p:txBody>
      </p:sp>
      <p:sp>
        <p:nvSpPr>
          <p:cNvPr id="133" name="PlaceHolder 2"/>
          <p:cNvSpPr>
            <a:spLocks noGrp="1" noEditPoints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fr-FR" sz="18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 noEditPoints="1"/>
          </p:cNvSpPr>
          <p:nvPr>
            <p:ph type="sldNum" idx="2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213FECC-5518-4E45-B6EE-E0DD478B429F}" type="slidenum">
              <a:rPr lang="en-US" sz="1200" b="0" strike="noStrike">
                <a:solidFill>
                  <a:srgbClr val="000000"/>
                </a:solidFill>
                <a:latin typeface="Times New Roman"/>
              </a:rPr>
              <a:t>9</a:t>
            </a:fld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EditPoints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D93F7BC0-EFA6-4539-9A55-65D617182FC2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 noEditPoints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 noEditPoints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BFEB2E7C-4404-4F41-8FBB-3FCD692CDC4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 noEditPoints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 noEditPoints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 noEditPoints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BF7984B1-825B-4975-B496-071BAFC7E104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 noEditPoints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 noEditPoints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 noEditPoints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 noEditPoints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 noEditPoints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 noEditPoints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C06EF47E-5FD2-4DAD-89C6-C6BAD8D53497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 noEditPoints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 noEditPoints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0" indent="0" algn="ctr">
              <a:buNone/>
            </a:pPr>
            <a:endParaRPr lang="fr-FR" sz="32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 noEditPoints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8E3CC7FC-D184-4D1E-A44B-BCDAD96ADC94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 noEditPoints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 noEditPoints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5D1E9F8F-1B87-453A-A92B-629D5B0665EC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 noEditPoints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 noEditPoints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EDBDD43E-E450-48B4-9068-FB41908BB63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 noEditPoints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 noEditPoints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F25C4DD3-A846-4688-881D-6977E8CEA78B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 noEditPoints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 noEditPoints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0" algn="ctr"/>
            <a:endParaRPr lang="fr-FR" sz="32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 noEditPoints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380FE2E9-4EB4-4E37-8DA4-4839F8EAD76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 noEditPoints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 noEditPoints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4968EB00-58FE-4D65-933D-2C421BFAE3B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 noEditPoints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 noEditPoints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 noEditPoints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F61B39AC-B033-4D85-B880-E23F5BDF56A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 noEditPoints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 noEditPoints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 noEditPoints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 noEditPoints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 noEditPoints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 noEditPoints="1"/>
          </p:cNvSpPr>
          <p:nvPr>
            <p:ph type="sldNum" idx="3"/>
          </p:nvPr>
        </p:nvSpPr>
        <p:spPr/>
        <p:txBody>
          <a:bodyPr/>
          <a:lstStyle/>
          <a:p>
            <a:fld id="{7E1A3C9E-BA73-4F87-AF4F-EFD9CDDAA56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 noEditPoints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6000" b="0" strike="noStrike">
                <a:solidFill>
                  <a:srgbClr val="000000"/>
                </a:solidFill>
                <a:latin typeface="Calibri Light"/>
              </a:rPr>
              <a:t>Cliquez pour modifier le style du titre principal</a:t>
            </a:r>
            <a:endParaRPr lang="fr-FR" sz="60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 noEditPoints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>
                <a:solidFill>
                  <a:srgbClr val="8B8B8B"/>
                </a:solidFill>
                <a:latin typeface="Calibri"/>
              </a:rPr>
              <a:t> </a:t>
            </a:r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 noEditPoints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 noEditPoints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28919DF-1100-4A6A-9AF4-21FB03D44B88}" type="slidenum">
              <a:rPr lang="en-US" sz="1200" b="0" strike="noStrike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 noEditPoints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lvl="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2403360"/>
            <a:ext cx="9143640" cy="1106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6000" b="0" strike="noStrike" dirty="0">
                <a:solidFill>
                  <a:srgbClr val="000000"/>
                </a:solidFill>
                <a:latin typeface="Calibri Light"/>
              </a:rPr>
              <a:t>SAE 103</a:t>
            </a:r>
            <a:endParaRPr lang="fr-FR" sz="6000" b="0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 noEditPoints="1"/>
          </p:cNvSpPr>
          <p:nvPr>
            <p:ph type="subTitle"/>
          </p:nvPr>
        </p:nvSpPr>
        <p:spPr>
          <a:xfrm>
            <a:off x="1523880" y="3602160"/>
            <a:ext cx="963792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dirty="0">
                <a:solidFill>
                  <a:srgbClr val="000000"/>
                </a:solidFill>
                <a:latin typeface="Calibri"/>
              </a:rPr>
              <a:t>SCHUWER </a:t>
            </a:r>
            <a:r>
              <a:rPr lang="fr-FR" sz="2400" b="0" strike="noStrike" dirty="0" err="1">
                <a:solidFill>
                  <a:srgbClr val="000000"/>
                </a:solidFill>
                <a:latin typeface="Calibri"/>
              </a:rPr>
              <a:t>Esteban</a:t>
            </a:r>
            <a:r>
              <a:rPr lang="fr-FR" sz="2400" b="0" strike="noStrike" dirty="0">
                <a:solidFill>
                  <a:srgbClr val="000000"/>
                </a:solidFill>
                <a:latin typeface="Calibri"/>
              </a:rPr>
              <a:t>, LERAY Valentin, KELTZ Marius et CRAVERO Quentin</a:t>
            </a:r>
            <a:endParaRPr lang="fr-FR" sz="2400" b="0" strike="noStrike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strike="noStrike" dirty="0">
                <a:solidFill>
                  <a:srgbClr val="000000"/>
                </a:solidFill>
                <a:latin typeface="Calibri"/>
              </a:rPr>
              <a:t>RT112</a:t>
            </a:r>
            <a:endParaRPr lang="fr-FR" sz="2400" b="0" strike="noStrik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 noEditPoints="1"/>
          </p:cNvSpPr>
          <p:nvPr>
            <p:ph type="sldNum" idx="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fr-FR" sz="1200" b="0" strike="noStrike">
                <a:solidFill>
                  <a:srgbClr val="8B8B8B"/>
                </a:solidFill>
                <a:latin typeface="Calibri"/>
              </a:rPr>
              <a:t>1</a:t>
            </a:r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 noEditPoints="1"/>
          </p:cNvSpPr>
          <p:nvPr>
            <p:ph type="title"/>
          </p:nvPr>
        </p:nvSpPr>
        <p:spPr>
          <a:xfrm>
            <a:off x="404640" y="1051920"/>
            <a:ext cx="11558520" cy="624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4000" b="0" strike="noStrike">
                <a:solidFill>
                  <a:srgbClr val="000000"/>
                </a:solidFill>
                <a:latin typeface="Calibri"/>
                <a:ea typeface="Calibri"/>
              </a:rPr>
              <a:t>Présentation du Heatmap du bâtiment C, RdC </a:t>
            </a:r>
            <a:endParaRPr lang="fr-FR" sz="40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 noEditPoints="1"/>
          </p:cNvSpPr>
          <p:nvPr>
            <p:ph type="sldNum" idx="1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fr-FR" sz="1200" b="0" strike="noStrike">
                <a:solidFill>
                  <a:srgbClr val="8B8B8B"/>
                </a:solidFill>
                <a:latin typeface="Calibri"/>
              </a:rPr>
              <a:t>10</a:t>
            </a:r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Zone de texte 1"/>
          <p:cNvSpPr/>
          <p:nvPr/>
        </p:nvSpPr>
        <p:spPr>
          <a:xfrm>
            <a:off x="6248520" y="5127120"/>
            <a:ext cx="3047760" cy="167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Heatmaps du bâtiment C RdC : Position des mesures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Zone de texte 1"/>
          <p:cNvSpPr/>
          <p:nvPr/>
        </p:nvSpPr>
        <p:spPr>
          <a:xfrm>
            <a:off x="404640" y="5219640"/>
            <a:ext cx="2361960" cy="228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Heatmaps du bâtiment C : RdC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Image 4"/>
          <p:cNvPicPr/>
          <p:nvPr/>
        </p:nvPicPr>
        <p:blipFill>
          <a:blip r:embed="rId4"/>
          <a:srcRect t="11229" r="41889" b="16703"/>
          <a:stretch/>
        </p:blipFill>
        <p:spPr>
          <a:xfrm>
            <a:off x="404640" y="1910520"/>
            <a:ext cx="5537520" cy="3276360"/>
          </a:xfrm>
          <a:prstGeom prst="rect">
            <a:avLst/>
          </a:prstGeom>
          <a:ln w="0">
            <a:noFill/>
          </a:ln>
        </p:spPr>
      </p:pic>
      <p:pic>
        <p:nvPicPr>
          <p:cNvPr id="105" name="Image 1"/>
          <p:cNvPicPr/>
          <p:nvPr/>
        </p:nvPicPr>
        <p:blipFill>
          <a:blip r:embed="rId5"/>
          <a:srcRect t="5208" b="13743"/>
          <a:stretch/>
        </p:blipFill>
        <p:spPr>
          <a:xfrm>
            <a:off x="6172200" y="1910520"/>
            <a:ext cx="5943240" cy="304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 noEditPoints="1"/>
          </p:cNvSpPr>
          <p:nvPr>
            <p:ph type="title"/>
          </p:nvPr>
        </p:nvSpPr>
        <p:spPr>
          <a:xfrm>
            <a:off x="1523880" y="2133720"/>
            <a:ext cx="9143640" cy="137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4800" b="0" strike="noStrike">
                <a:solidFill>
                  <a:srgbClr val="000000"/>
                </a:solidFill>
                <a:latin typeface="Calibri"/>
                <a:ea typeface="Calibri"/>
              </a:rPr>
              <a:t>Remerciement – temps de travail estimé sur le projet</a:t>
            </a:r>
            <a:endParaRPr lang="fr-FR" sz="4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 noEditPoints="1"/>
          </p:cNvSpPr>
          <p:nvPr>
            <p:ph type="sldNum" idx="1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fr-FR" sz="1200" b="0" strike="noStrike">
                <a:solidFill>
                  <a:srgbClr val="8B8B8B"/>
                </a:solidFill>
                <a:latin typeface="Calibri"/>
              </a:rPr>
              <a:t>11</a:t>
            </a:r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 noEditPoints="1"/>
          </p:cNvSpPr>
          <p:nvPr>
            <p:ph type="title"/>
          </p:nvPr>
        </p:nvSpPr>
        <p:spPr>
          <a:xfrm>
            <a:off x="404640" y="1051920"/>
            <a:ext cx="11382480" cy="77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4800" b="0" strike="noStrike">
                <a:solidFill>
                  <a:srgbClr val="000000"/>
                </a:solidFill>
                <a:latin typeface="Calibri"/>
                <a:ea typeface="Calibri"/>
              </a:rPr>
              <a:t>Présentation du câblage</a:t>
            </a:r>
            <a:endParaRPr lang="fr-FR" sz="4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 noEditPoints="1"/>
          </p:cNvSpPr>
          <p:nvPr>
            <p:ph type="sldNum" idx="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fr-FR" sz="1200" b="0" strike="noStrike">
                <a:solidFill>
                  <a:srgbClr val="8B8B8B"/>
                </a:solidFill>
                <a:latin typeface="Calibri"/>
              </a:rPr>
              <a:t>2</a:t>
            </a:r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" name="Image 5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180547" y="1825560"/>
            <a:ext cx="5329080" cy="4207511"/>
          </a:xfrm>
          <a:prstGeom prst="rect">
            <a:avLst/>
          </a:prstGeom>
          <a:ln w="0">
            <a:noFill/>
          </a:ln>
        </p:spPr>
      </p:pic>
      <p:sp>
        <p:nvSpPr>
          <p:cNvPr id="53" name="Zone de texte 1"/>
          <p:cNvSpPr/>
          <p:nvPr/>
        </p:nvSpPr>
        <p:spPr>
          <a:xfrm>
            <a:off x="3288806" y="6033070"/>
            <a:ext cx="5759640" cy="259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Schéma de notre câblage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 noEditPoints="1"/>
          </p:cNvSpPr>
          <p:nvPr>
            <p:ph type="title"/>
          </p:nvPr>
        </p:nvSpPr>
        <p:spPr>
          <a:xfrm>
            <a:off x="404640" y="1051920"/>
            <a:ext cx="11382480" cy="77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4800" b="0" strike="noStrike">
                <a:solidFill>
                  <a:srgbClr val="000000"/>
                </a:solidFill>
                <a:latin typeface="Calibri"/>
                <a:ea typeface="Calibri"/>
              </a:rPr>
              <a:t>Présentation des mesures du PoE du switch </a:t>
            </a:r>
            <a:endParaRPr lang="fr-FR" sz="48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 noEditPoints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fr-FR" sz="1200" b="0" strike="noStrike">
                <a:solidFill>
                  <a:srgbClr val="8B8B8B"/>
                </a:solidFill>
                <a:latin typeface="Calibri"/>
              </a:rPr>
              <a:t>3</a:t>
            </a:r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55" name="Tableau 6"/>
          <p:cNvGraphicFramePr/>
          <p:nvPr/>
        </p:nvGraphicFramePr>
        <p:xfrm>
          <a:off x="1695240" y="2438280"/>
          <a:ext cx="8801280" cy="3155040"/>
        </p:xfrm>
        <a:graphic>
          <a:graphicData uri="http://schemas.openxmlformats.org/drawingml/2006/table">
            <a:tbl>
              <a:tblPr/>
              <a:tblGrid>
                <a:gridCol w="440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Tests effectués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Résultats des tests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Norme IEEE POE Standard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802.3af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Puissance maximale délivrée par le switch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370W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Gamme de tension du switch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230V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Puissance disponible pour l’AP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15.4W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Gamme de tension disponible pour l’AP 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49V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8" name="Zone de texte 1"/>
          <p:cNvSpPr/>
          <p:nvPr/>
        </p:nvSpPr>
        <p:spPr>
          <a:xfrm>
            <a:off x="1695240" y="5593320"/>
            <a:ext cx="5759640" cy="259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Résultats obtenus à l'aide du testeur POE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 noEditPoints="1"/>
          </p:cNvSpPr>
          <p:nvPr>
            <p:ph type="title"/>
          </p:nvPr>
        </p:nvSpPr>
        <p:spPr>
          <a:xfrm>
            <a:off x="380880" y="974880"/>
            <a:ext cx="11382480" cy="1078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4000" b="0" strike="noStrike">
                <a:solidFill>
                  <a:srgbClr val="000000"/>
                </a:solidFill>
                <a:latin typeface="Calibri"/>
                <a:ea typeface="Calibri"/>
              </a:rPr>
              <a:t>Présentation des mesures de puissances effectués sur notre réseau 802.11g (2.4GHz)</a:t>
            </a:r>
            <a:endParaRPr lang="fr-FR" sz="40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 noEditPoints="1"/>
          </p:cNvSpPr>
          <p:nvPr>
            <p:ph type="sldNum" idx="1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fr-FR" sz="1200" b="0" strike="noStrike">
                <a:solidFill>
                  <a:srgbClr val="8B8B8B"/>
                </a:solidFill>
                <a:latin typeface="Calibri"/>
              </a:rPr>
              <a:t>4</a:t>
            </a:r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58" name="Chart 1"/>
          <p:cNvGraphicFramePr/>
          <p:nvPr/>
        </p:nvGraphicFramePr>
        <p:xfrm>
          <a:off x="152280" y="2286000"/>
          <a:ext cx="5790960" cy="343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9" name="Image 17"/>
          <p:cNvPicPr/>
          <p:nvPr/>
        </p:nvPicPr>
        <p:blipFill>
          <a:blip r:embed="rId5"/>
          <a:srcRect t="11216" b="74480"/>
          <a:stretch/>
        </p:blipFill>
        <p:spPr>
          <a:xfrm>
            <a:off x="6261840" y="2097360"/>
            <a:ext cx="5764320" cy="493200"/>
          </a:xfrm>
          <a:prstGeom prst="rect">
            <a:avLst/>
          </a:prstGeom>
          <a:ln w="0">
            <a:noFill/>
          </a:ln>
        </p:spPr>
      </p:pic>
      <p:sp>
        <p:nvSpPr>
          <p:cNvPr id="60" name="Zone de texte 1"/>
          <p:cNvSpPr/>
          <p:nvPr/>
        </p:nvSpPr>
        <p:spPr>
          <a:xfrm>
            <a:off x="6324480" y="2590920"/>
            <a:ext cx="5756400" cy="16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Mesure de la puissance derrière le placoplâtre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Image 16"/>
          <p:cNvPicPr/>
          <p:nvPr/>
        </p:nvPicPr>
        <p:blipFill>
          <a:blip r:embed="rId6"/>
          <a:srcRect l="16901" t="14102" b="72608"/>
          <a:stretch/>
        </p:blipFill>
        <p:spPr>
          <a:xfrm>
            <a:off x="6324480" y="2865240"/>
            <a:ext cx="5759640" cy="515880"/>
          </a:xfrm>
          <a:prstGeom prst="rect">
            <a:avLst/>
          </a:prstGeom>
          <a:ln w="0">
            <a:noFill/>
          </a:ln>
        </p:spPr>
      </p:pic>
      <p:sp>
        <p:nvSpPr>
          <p:cNvPr id="62" name="Zone de texte 1"/>
          <p:cNvSpPr/>
          <p:nvPr/>
        </p:nvSpPr>
        <p:spPr>
          <a:xfrm>
            <a:off x="6324480" y="3381480"/>
            <a:ext cx="5759640" cy="259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Mesure de la puissance en dessous d'une dalle de béton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Image 15"/>
          <p:cNvPicPr/>
          <p:nvPr/>
        </p:nvPicPr>
        <p:blipFill>
          <a:blip r:embed="rId7"/>
          <a:srcRect l="17028" t="13809" b="72605"/>
          <a:stretch/>
        </p:blipFill>
        <p:spPr>
          <a:xfrm>
            <a:off x="6324120" y="3641040"/>
            <a:ext cx="5760360" cy="527400"/>
          </a:xfrm>
          <a:prstGeom prst="rect">
            <a:avLst/>
          </a:prstGeom>
          <a:ln w="0">
            <a:noFill/>
          </a:ln>
        </p:spPr>
      </p:pic>
      <p:sp>
        <p:nvSpPr>
          <p:cNvPr id="64" name="Zone de texte 1"/>
          <p:cNvSpPr/>
          <p:nvPr/>
        </p:nvSpPr>
        <p:spPr>
          <a:xfrm>
            <a:off x="6332400" y="4168800"/>
            <a:ext cx="2798640" cy="174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Mesure de la puissance derrière une fenêtre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Image 14"/>
          <p:cNvPicPr/>
          <p:nvPr/>
        </p:nvPicPr>
        <p:blipFill>
          <a:blip r:embed="rId8"/>
          <a:srcRect l="17547" t="15275" b="72605"/>
          <a:stretch/>
        </p:blipFill>
        <p:spPr>
          <a:xfrm>
            <a:off x="6261840" y="4724280"/>
            <a:ext cx="5885280" cy="482400"/>
          </a:xfrm>
          <a:prstGeom prst="rect">
            <a:avLst/>
          </a:prstGeom>
          <a:ln w="0">
            <a:noFill/>
          </a:ln>
        </p:spPr>
      </p:pic>
      <p:sp>
        <p:nvSpPr>
          <p:cNvPr id="66" name="Zone de texte 1"/>
          <p:cNvSpPr/>
          <p:nvPr/>
        </p:nvSpPr>
        <p:spPr>
          <a:xfrm>
            <a:off x="6248520" y="5207040"/>
            <a:ext cx="1733760" cy="19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Mesures sur le PC Portable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Image 18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248520" y="5506200"/>
            <a:ext cx="2881800" cy="818280"/>
          </a:xfrm>
          <a:prstGeom prst="rect">
            <a:avLst/>
          </a:prstGeom>
          <a:ln w="0">
            <a:noFill/>
          </a:ln>
        </p:spPr>
      </p:pic>
      <p:sp>
        <p:nvSpPr>
          <p:cNvPr id="68" name="Zone de texte 1"/>
          <p:cNvSpPr/>
          <p:nvPr/>
        </p:nvSpPr>
        <p:spPr>
          <a:xfrm>
            <a:off x="6248520" y="6324480"/>
            <a:ext cx="2873520" cy="193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Mesure sur le smartphone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 noEditPoints="1"/>
          </p:cNvSpPr>
          <p:nvPr>
            <p:ph type="title"/>
          </p:nvPr>
        </p:nvSpPr>
        <p:spPr>
          <a:xfrm>
            <a:off x="380880" y="974880"/>
            <a:ext cx="11382480" cy="1078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4000" b="0" strike="noStrike" dirty="0">
                <a:solidFill>
                  <a:srgbClr val="000000"/>
                </a:solidFill>
                <a:latin typeface="Calibri"/>
                <a:ea typeface="Calibri"/>
              </a:rPr>
              <a:t>Présentation des mesures de puissances effectués sur notre réseau 802.11g (</a:t>
            </a:r>
            <a:r>
              <a:rPr lang="fr-FR" sz="400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fr-FR" sz="4000" b="0" strike="noStrike" dirty="0">
                <a:solidFill>
                  <a:srgbClr val="000000"/>
                </a:solidFill>
                <a:latin typeface="Calibri"/>
                <a:ea typeface="Calibri"/>
              </a:rPr>
              <a:t>GHz)</a:t>
            </a:r>
            <a:endParaRPr lang="fr-FR" sz="4000" b="0" strike="noStrike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 noEditPoints="1"/>
          </p:cNvSpPr>
          <p:nvPr>
            <p:ph type="sldNum" idx="1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fr-FR" sz="1200" b="0" strike="noStrike">
                <a:solidFill>
                  <a:srgbClr val="8B8B8B"/>
                </a:solidFill>
                <a:latin typeface="Calibri"/>
              </a:rPr>
              <a:t>5</a:t>
            </a:r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1" name="Image 17"/>
          <p:cNvPicPr/>
          <p:nvPr/>
        </p:nvPicPr>
        <p:blipFill>
          <a:blip r:embed="rId4"/>
          <a:srcRect t="11216" b="74480"/>
          <a:stretch/>
        </p:blipFill>
        <p:spPr>
          <a:xfrm>
            <a:off x="6261840" y="2097360"/>
            <a:ext cx="5764320" cy="493200"/>
          </a:xfrm>
          <a:prstGeom prst="rect">
            <a:avLst/>
          </a:prstGeom>
          <a:ln w="0">
            <a:noFill/>
          </a:ln>
        </p:spPr>
      </p:pic>
      <p:sp>
        <p:nvSpPr>
          <p:cNvPr id="72" name="Zone de texte 1"/>
          <p:cNvSpPr/>
          <p:nvPr/>
        </p:nvSpPr>
        <p:spPr>
          <a:xfrm>
            <a:off x="6324480" y="2590920"/>
            <a:ext cx="5756400" cy="16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Mesure de la puissance derrière le placoplâtre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Image 16"/>
          <p:cNvPicPr/>
          <p:nvPr/>
        </p:nvPicPr>
        <p:blipFill>
          <a:blip r:embed="rId5"/>
          <a:srcRect l="16901" t="14102" b="72608"/>
          <a:stretch/>
        </p:blipFill>
        <p:spPr>
          <a:xfrm>
            <a:off x="6324480" y="2865240"/>
            <a:ext cx="5759640" cy="515880"/>
          </a:xfrm>
          <a:prstGeom prst="rect">
            <a:avLst/>
          </a:prstGeom>
          <a:ln w="0">
            <a:noFill/>
          </a:ln>
        </p:spPr>
      </p:pic>
      <p:sp>
        <p:nvSpPr>
          <p:cNvPr id="74" name="Zone de texte 1"/>
          <p:cNvSpPr/>
          <p:nvPr/>
        </p:nvSpPr>
        <p:spPr>
          <a:xfrm>
            <a:off x="6324480" y="3381480"/>
            <a:ext cx="5759640" cy="259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Mesure de la puissance en dessous d'une dalle de béton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Image 15"/>
          <p:cNvPicPr/>
          <p:nvPr/>
        </p:nvPicPr>
        <p:blipFill>
          <a:blip r:embed="rId6"/>
          <a:srcRect l="17028" t="13809" b="72605"/>
          <a:stretch/>
        </p:blipFill>
        <p:spPr>
          <a:xfrm>
            <a:off x="6324120" y="3641040"/>
            <a:ext cx="5760360" cy="527400"/>
          </a:xfrm>
          <a:prstGeom prst="rect">
            <a:avLst/>
          </a:prstGeom>
          <a:ln w="0">
            <a:noFill/>
          </a:ln>
        </p:spPr>
      </p:pic>
      <p:sp>
        <p:nvSpPr>
          <p:cNvPr id="76" name="Zone de texte 1"/>
          <p:cNvSpPr/>
          <p:nvPr/>
        </p:nvSpPr>
        <p:spPr>
          <a:xfrm>
            <a:off x="6332400" y="4168800"/>
            <a:ext cx="2798640" cy="174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Mesure de la puissance derrière une fenêtre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Image 14"/>
          <p:cNvPicPr/>
          <p:nvPr/>
        </p:nvPicPr>
        <p:blipFill>
          <a:blip r:embed="rId7"/>
          <a:srcRect l="17547" t="15275" b="72605"/>
          <a:stretch/>
        </p:blipFill>
        <p:spPr>
          <a:xfrm>
            <a:off x="6261840" y="4724280"/>
            <a:ext cx="5885280" cy="482400"/>
          </a:xfrm>
          <a:prstGeom prst="rect">
            <a:avLst/>
          </a:prstGeom>
          <a:ln w="0">
            <a:noFill/>
          </a:ln>
        </p:spPr>
      </p:pic>
      <p:sp>
        <p:nvSpPr>
          <p:cNvPr id="78" name="Zone de texte 1"/>
          <p:cNvSpPr/>
          <p:nvPr/>
        </p:nvSpPr>
        <p:spPr>
          <a:xfrm>
            <a:off x="6248520" y="5207040"/>
            <a:ext cx="1733760" cy="19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Mesures sur le PC Portable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Zone de texte 1"/>
          <p:cNvSpPr/>
          <p:nvPr/>
        </p:nvSpPr>
        <p:spPr>
          <a:xfrm>
            <a:off x="6248520" y="6324480"/>
            <a:ext cx="2873520" cy="193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Mesure sur le smartphone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Image 13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6248520" y="5522040"/>
            <a:ext cx="2819160" cy="8024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1" name="Chart 1"/>
          <p:cNvGraphicFramePr/>
          <p:nvPr/>
        </p:nvGraphicFramePr>
        <p:xfrm>
          <a:off x="228600" y="2209680"/>
          <a:ext cx="5767200" cy="38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EditPoints="1"/>
          </p:cNvSpPr>
          <p:nvPr>
            <p:ph type="title"/>
          </p:nvPr>
        </p:nvSpPr>
        <p:spPr>
          <a:xfrm>
            <a:off x="404640" y="1051920"/>
            <a:ext cx="11558520" cy="77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4400" b="0" strike="noStrike">
                <a:solidFill>
                  <a:srgbClr val="000000"/>
                </a:solidFill>
                <a:latin typeface="Calibri"/>
                <a:ea typeface="Calibri"/>
              </a:rPr>
              <a:t>Heatmap de notre réseau en 802.11g et 802.11a</a:t>
            </a:r>
            <a:endParaRPr lang="fr-FR" sz="44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 noEditPoints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fr-FR" sz="1200" b="0" strike="noStrike">
                <a:solidFill>
                  <a:srgbClr val="8B8B8B"/>
                </a:solidFill>
                <a:latin typeface="Calibri"/>
              </a:rPr>
              <a:t>6</a:t>
            </a:r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4" name="Image 1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43000" y="2209680"/>
            <a:ext cx="4190760" cy="2819160"/>
          </a:xfrm>
          <a:prstGeom prst="rect">
            <a:avLst/>
          </a:prstGeom>
          <a:ln w="0">
            <a:noFill/>
          </a:ln>
        </p:spPr>
      </p:pic>
      <p:pic>
        <p:nvPicPr>
          <p:cNvPr id="85" name="Image 1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934320" y="2209680"/>
            <a:ext cx="4422960" cy="2819160"/>
          </a:xfrm>
          <a:prstGeom prst="rect">
            <a:avLst/>
          </a:prstGeom>
          <a:ln w="0">
            <a:noFill/>
          </a:ln>
        </p:spPr>
      </p:pic>
      <p:sp>
        <p:nvSpPr>
          <p:cNvPr id="86" name="Zone de texte 1"/>
          <p:cNvSpPr/>
          <p:nvPr/>
        </p:nvSpPr>
        <p:spPr>
          <a:xfrm>
            <a:off x="1143000" y="5029200"/>
            <a:ext cx="342864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ct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Heatmap du 1er étage du bâtiment C pour la borne 2.4GHz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Zone de texte 1"/>
          <p:cNvSpPr/>
          <p:nvPr/>
        </p:nvSpPr>
        <p:spPr>
          <a:xfrm>
            <a:off x="6934320" y="5029200"/>
            <a:ext cx="3387960" cy="25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ct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Heatmap du 1er étage du bâtiment C pour la borne 5GHz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 noEditPoints="1"/>
          </p:cNvSpPr>
          <p:nvPr>
            <p:ph type="title"/>
          </p:nvPr>
        </p:nvSpPr>
        <p:spPr>
          <a:xfrm>
            <a:off x="404640" y="1051920"/>
            <a:ext cx="11558520" cy="1081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4000" b="0" strike="noStrike">
                <a:solidFill>
                  <a:srgbClr val="000000"/>
                </a:solidFill>
                <a:latin typeface="Calibri"/>
                <a:ea typeface="Calibri"/>
              </a:rPr>
              <a:t>Débits descendants en fonction du niveau de réception dans les deux normes</a:t>
            </a:r>
            <a:endParaRPr lang="fr-FR" sz="40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 noEditPoints="1"/>
          </p:cNvSpPr>
          <p:nvPr>
            <p:ph type="sldNum" idx="1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fr-FR" sz="1200" b="0" strike="noStrike">
                <a:solidFill>
                  <a:srgbClr val="8B8B8B"/>
                </a:solidFill>
                <a:latin typeface="Calibri"/>
              </a:rPr>
              <a:t>7</a:t>
            </a:r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90" name="Tableau 89"/>
          <p:cNvGraphicFramePr/>
          <p:nvPr/>
        </p:nvGraphicFramePr>
        <p:xfrm>
          <a:off x="2362320" y="2438280"/>
          <a:ext cx="6896156" cy="3409896"/>
        </p:xfrm>
        <a:graphic>
          <a:graphicData uri="http://schemas.openxmlformats.org/drawingml/2006/table">
            <a:tbl>
              <a:tblPr/>
              <a:tblGrid>
                <a:gridCol w="167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marL="68400" marR="68400">
                    <a:lnL w="6480">
                      <a:noFill/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noFill/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2.4GHz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5GHz 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Salle C100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0.0-101.6 sec  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23.2 MBytes  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1.92 Mbits/sec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0.0-100.1 sec  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46.6 MBytes  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3.90 Mbits/sec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Salle C101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0.0-102.4 sec  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22.9 MBytes  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1.88 Mbits/sec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Test impossible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Salle C102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0.0-100.0 sec  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22.0 MBytes  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1.84 Mbits/sec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200" b="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Test impossible</a:t>
                      </a:r>
                      <a:endParaRPr lang="fr-FR" sz="1200" b="0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" name="Zone de texte 1"/>
          <p:cNvSpPr/>
          <p:nvPr/>
        </p:nvSpPr>
        <p:spPr>
          <a:xfrm>
            <a:off x="2362320" y="5848176"/>
            <a:ext cx="5759640" cy="259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Débits descendants en fonction de la norme et de la salle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 noEditPoints="1"/>
          </p:cNvSpPr>
          <p:nvPr>
            <p:ph type="title"/>
          </p:nvPr>
        </p:nvSpPr>
        <p:spPr>
          <a:xfrm>
            <a:off x="404640" y="1051920"/>
            <a:ext cx="11558520" cy="624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4000" b="0" strike="noStrike">
                <a:solidFill>
                  <a:srgbClr val="000000"/>
                </a:solidFill>
                <a:latin typeface="Calibri"/>
                <a:ea typeface="Calibri"/>
              </a:rPr>
              <a:t>Présentation de la simulation Packet Tracer </a:t>
            </a:r>
            <a:endParaRPr lang="fr-FR" sz="40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 noEditPoints="1"/>
          </p:cNvSpPr>
          <p:nvPr>
            <p:ph type="sldNum" idx="1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fr-FR" sz="1200" b="0" strike="noStrike">
                <a:solidFill>
                  <a:srgbClr val="8B8B8B"/>
                </a:solidFill>
                <a:latin typeface="Calibri"/>
              </a:rPr>
              <a:t>8</a:t>
            </a:r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3" name="Image 2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16720" y="1676520"/>
            <a:ext cx="9882227" cy="4320948"/>
          </a:xfrm>
          <a:prstGeom prst="rect">
            <a:avLst/>
          </a:prstGeom>
          <a:ln w="0">
            <a:noFill/>
          </a:ln>
        </p:spPr>
      </p:pic>
      <p:sp>
        <p:nvSpPr>
          <p:cNvPr id="94" name="Zone de texte 1"/>
          <p:cNvSpPr/>
          <p:nvPr/>
        </p:nvSpPr>
        <p:spPr>
          <a:xfrm>
            <a:off x="1493624" y="5997468"/>
            <a:ext cx="5759640" cy="259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Réalisation du câblage sur Packet Tracer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 noEditPoints="1"/>
          </p:cNvSpPr>
          <p:nvPr>
            <p:ph type="title"/>
          </p:nvPr>
        </p:nvSpPr>
        <p:spPr>
          <a:xfrm>
            <a:off x="404640" y="1051920"/>
            <a:ext cx="11558520" cy="624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fr-FR" sz="4000" b="0" strike="noStrike">
                <a:solidFill>
                  <a:srgbClr val="000000"/>
                </a:solidFill>
                <a:latin typeface="Calibri"/>
                <a:ea typeface="Calibri"/>
              </a:rPr>
              <a:t>Présentation du Heatmap du bâtiment C, 1</a:t>
            </a:r>
            <a:r>
              <a:rPr lang="fr-FR" sz="4000" b="0" strike="noStrike" baseline="30000">
                <a:solidFill>
                  <a:srgbClr val="000000"/>
                </a:solidFill>
                <a:latin typeface="Calibri"/>
                <a:ea typeface="Calibri"/>
              </a:rPr>
              <a:t>er</a:t>
            </a:r>
            <a:r>
              <a:rPr lang="fr-FR" sz="4000" b="0" strike="noStrike">
                <a:solidFill>
                  <a:srgbClr val="000000"/>
                </a:solidFill>
                <a:latin typeface="Calibri"/>
                <a:ea typeface="Calibri"/>
              </a:rPr>
              <a:t> étage </a:t>
            </a:r>
            <a:endParaRPr lang="fr-FR" sz="4000" b="0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 noEditPoints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fr-FR" sz="1200" b="0" strike="noStrike">
                <a:solidFill>
                  <a:srgbClr val="8B8B8B"/>
                </a:solidFill>
                <a:latin typeface="Calibri"/>
              </a:rPr>
              <a:t>9</a:t>
            </a:r>
            <a:endParaRPr lang="fr-FR" sz="1200" b="0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6" name="Image 9"/>
          <p:cNvPicPr/>
          <p:nvPr/>
        </p:nvPicPr>
        <p:blipFill>
          <a:blip r:embed="rId4"/>
          <a:srcRect b="7061"/>
          <a:stretch/>
        </p:blipFill>
        <p:spPr>
          <a:xfrm>
            <a:off x="6248520" y="1910520"/>
            <a:ext cx="5409720" cy="3194640"/>
          </a:xfrm>
          <a:prstGeom prst="rect">
            <a:avLst/>
          </a:prstGeom>
          <a:ln w="0">
            <a:noFill/>
          </a:ln>
        </p:spPr>
      </p:pic>
      <p:sp>
        <p:nvSpPr>
          <p:cNvPr id="97" name="Zone de texte 1"/>
          <p:cNvSpPr/>
          <p:nvPr/>
        </p:nvSpPr>
        <p:spPr>
          <a:xfrm>
            <a:off x="6248520" y="5127120"/>
            <a:ext cx="3276360" cy="167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Heatmaps du bâtiment C 1er étage: Position des mesures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Image 10"/>
          <p:cNvPicPr/>
          <p:nvPr/>
        </p:nvPicPr>
        <p:blipFill>
          <a:blip r:embed="rId5"/>
          <a:srcRect t="7528" r="35213" b="22272"/>
          <a:stretch/>
        </p:blipFill>
        <p:spPr>
          <a:xfrm>
            <a:off x="685800" y="1905120"/>
            <a:ext cx="5257440" cy="3200040"/>
          </a:xfrm>
          <a:prstGeom prst="rect">
            <a:avLst/>
          </a:prstGeom>
          <a:ln w="0">
            <a:noFill/>
          </a:ln>
        </p:spPr>
      </p:pic>
      <p:sp>
        <p:nvSpPr>
          <p:cNvPr id="99" name="Zone de texte 1"/>
          <p:cNvSpPr/>
          <p:nvPr/>
        </p:nvSpPr>
        <p:spPr>
          <a:xfrm>
            <a:off x="685800" y="5105520"/>
            <a:ext cx="2361960" cy="228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fr-FR" sz="1100" b="0" i="1" strike="noStrike">
                <a:solidFill>
                  <a:srgbClr val="44546A"/>
                </a:solidFill>
                <a:latin typeface="Calibri"/>
                <a:ea typeface="Calibri"/>
              </a:rPr>
              <a:t>Heatmaps du bâtiment C : 1ère étage</a:t>
            </a:r>
            <a:endParaRPr lang="fr-FR" sz="1100" b="0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Par défaut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374</Words>
  <Application>Microsoft Office PowerPoint</Application>
  <PresentationFormat>Grand écran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Par défaut</vt:lpstr>
      <vt:lpstr>SAE 103</vt:lpstr>
      <vt:lpstr>Présentation du câblage</vt:lpstr>
      <vt:lpstr>Présentation des mesures du PoE du switch </vt:lpstr>
      <vt:lpstr>Présentation des mesures de puissances effectués sur notre réseau 802.11g (2.4GHz)</vt:lpstr>
      <vt:lpstr>Présentation des mesures de puissances effectués sur notre réseau 802.11g (5GHz)</vt:lpstr>
      <vt:lpstr>Heatmap de notre réseau en 802.11g et 802.11a</vt:lpstr>
      <vt:lpstr>Débits descendants en fonction du niveau de réception dans les deux normes</vt:lpstr>
      <vt:lpstr>Présentation de la simulation Packet Tracer </vt:lpstr>
      <vt:lpstr>Présentation du Heatmap du bâtiment C, 1er étage </vt:lpstr>
      <vt:lpstr>Présentation du Heatmap du bâtiment C, RdC </vt:lpstr>
      <vt:lpstr>Remerciement – temps de travail estimé sur le projet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Padi D</dc:creator>
  <dc:description/>
  <cp:lastModifiedBy>quentin cravero</cp:lastModifiedBy>
  <cp:revision>4</cp:revision>
  <dcterms:created xsi:type="dcterms:W3CDTF">2023-12-13T13:01:23Z</dcterms:created>
  <dcterms:modified xsi:type="dcterms:W3CDTF">2023-12-14T13:03:08Z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</vt:i4>
  </property>
</Properties>
</file>